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927" r:id="rId6"/>
    <p:sldId id="878" r:id="rId7"/>
    <p:sldId id="934" r:id="rId8"/>
    <p:sldId id="908" r:id="rId9"/>
    <p:sldId id="868" r:id="rId10"/>
    <p:sldId id="873" r:id="rId11"/>
    <p:sldId id="909" r:id="rId12"/>
    <p:sldId id="930" r:id="rId13"/>
    <p:sldId id="931" r:id="rId14"/>
    <p:sldId id="932" r:id="rId15"/>
    <p:sldId id="933" r:id="rId16"/>
    <p:sldId id="913" r:id="rId17"/>
    <p:sldId id="916" r:id="rId18"/>
    <p:sldId id="929" r:id="rId19"/>
    <p:sldId id="322" r:id="rId20"/>
  </p:sldIdLst>
  <p:sldSz cx="9144000" cy="6858000" type="screen4x3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05" autoAdjust="0"/>
    <p:restoredTop sz="82122" autoAdjust="0"/>
  </p:normalViewPr>
  <p:slideViewPr>
    <p:cSldViewPr snapToGrid="0" showGuides="1">
      <p:cViewPr>
        <p:scale>
          <a:sx n="90" d="100"/>
          <a:sy n="90" d="100"/>
        </p:scale>
        <p:origin x="-582" y="-72"/>
      </p:cViewPr>
      <p:guideLst>
        <p:guide orient="horz" pos="1162"/>
        <p:guide pos="672"/>
        <p:guide pos="3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notesViewPr>
    <p:cSldViewPr snapToGrid="0" showGuides="1">
      <p:cViewPr varScale="1">
        <p:scale>
          <a:sx n="73" d="100"/>
          <a:sy n="73" d="100"/>
        </p:scale>
        <p:origin x="-3114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608" cy="49365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03" y="0"/>
            <a:ext cx="2919607" cy="49365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AAF98D5-1AD7-4F51-9387-91F66E61B4FC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976"/>
            <a:ext cx="2919608" cy="49365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03" y="9370976"/>
            <a:ext cx="2919607" cy="49365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E5B7072-1357-4C64-9480-E4DA0E7C6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87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608" cy="493653"/>
          </a:xfrm>
          <a:prstGeom prst="rect">
            <a:avLst/>
          </a:prstGeom>
        </p:spPr>
        <p:txBody>
          <a:bodyPr vert="horz" lIns="92760" tIns="46380" rIns="92760" bIns="46380" rtlCol="0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03" y="0"/>
            <a:ext cx="2919607" cy="493653"/>
          </a:xfrm>
          <a:prstGeom prst="rect">
            <a:avLst/>
          </a:prstGeom>
        </p:spPr>
        <p:txBody>
          <a:bodyPr vert="horz" lIns="92760" tIns="46380" rIns="92760" bIns="46380" rtlCol="0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610B8E4-3A32-4EB6-89AE-9B7D8B7692CE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8188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0" tIns="46380" rIns="92760" bIns="4638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53" y="4687175"/>
            <a:ext cx="5388610" cy="4439504"/>
          </a:xfrm>
          <a:prstGeom prst="rect">
            <a:avLst/>
          </a:prstGeom>
        </p:spPr>
        <p:txBody>
          <a:bodyPr vert="horz" lIns="92760" tIns="46380" rIns="92760" bIns="463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0976"/>
            <a:ext cx="2919608" cy="493653"/>
          </a:xfrm>
          <a:prstGeom prst="rect">
            <a:avLst/>
          </a:prstGeom>
        </p:spPr>
        <p:txBody>
          <a:bodyPr vert="horz" lIns="92760" tIns="46380" rIns="92760" bIns="46380" rtlCol="0" anchor="b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03" y="9370976"/>
            <a:ext cx="2919607" cy="493653"/>
          </a:xfrm>
          <a:prstGeom prst="rect">
            <a:avLst/>
          </a:prstGeom>
        </p:spPr>
        <p:txBody>
          <a:bodyPr vert="horz" lIns="92760" tIns="46380" rIns="92760" bIns="46380" rtlCol="0" anchor="b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AACD1DF-6B3D-4D59-98C3-BD8489F58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90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ACD1DF-6B3D-4D59-98C3-BD8489F584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eaLnBrk="1" fontAlgn="t" latinLnBrk="0" hangingPunct="1"/>
            <a:r>
              <a:rPr lang="en-US" b="1" dirty="0" smtClean="0"/>
              <a:t>Approved for rotavirus vaccine </a:t>
            </a:r>
            <a:r>
              <a:rPr lang="en-US" dirty="0" smtClean="0"/>
              <a:t>(year introduced)</a:t>
            </a:r>
            <a:br>
              <a:rPr lang="en-US" dirty="0" smtClean="0"/>
            </a:br>
            <a:endParaRPr lang="en-GB" b="1" dirty="0" smtClean="0"/>
          </a:p>
          <a:p>
            <a:pPr rtl="0" eaLnBrk="1" fontAlgn="ctr" latinLnBrk="0" hangingPunct="1"/>
            <a:r>
              <a:rPr lang="en-US" dirty="0" smtClean="0"/>
              <a:t>Angola (2014)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Burkina Faso (2013)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Burundi (2013)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Cameroon (2014)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Central African Republic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Congo (2014)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Djibouti </a:t>
            </a:r>
          </a:p>
          <a:p>
            <a:pPr rtl="0" eaLnBrk="1" fontAlgn="ctr" latinLnBrk="0" hangingPunct="1"/>
            <a:r>
              <a:rPr lang="en-US" dirty="0" smtClean="0"/>
              <a:t>Eritrea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Ethiopia (2013)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Gambia (2013)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Ghana (2012)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Guinea-Bissau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Kenya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Madagascar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Malawi (2012)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Mali (2014)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Niger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Rwanda (2012)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Sierra Leone (2014)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Sudan (2011)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Tanzania (2012)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Togo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Zambia (2013)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Zimbabwe </a:t>
            </a:r>
          </a:p>
          <a:p>
            <a:pPr rtl="0" eaLnBrk="1" fontAlgn="auto" latinLnBrk="0" hangingPunct="1"/>
            <a:r>
              <a:rPr lang="en-GB" dirty="0" smtClean="0"/>
              <a:t>Liberia</a:t>
            </a:r>
          </a:p>
          <a:p>
            <a:pPr rtl="0" eaLnBrk="1" fontAlgn="auto" latinLnBrk="0" hangingPunct="1"/>
            <a:r>
              <a:rPr lang="en-GB" dirty="0" smtClean="0"/>
              <a:t>Mauritania</a:t>
            </a:r>
          </a:p>
          <a:p>
            <a:pPr rtl="0" eaLnBrk="1" fontAlgn="auto" latinLnBrk="0" hangingPunct="1"/>
            <a:r>
              <a:rPr lang="en-GB" dirty="0" smtClean="0"/>
              <a:t>Senegal</a:t>
            </a:r>
          </a:p>
          <a:p>
            <a:pPr rtl="0" eaLnBrk="1" fontAlgn="auto" latinLnBrk="0" hangingPunct="1"/>
            <a:r>
              <a:rPr lang="en-GB" dirty="0" smtClean="0"/>
              <a:t>Mozambique</a:t>
            </a: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7ACED8-D74F-41B5-A4CD-FB26987D9E9A}" type="slidenum">
              <a:rPr lang="en-GB" sz="1200" smtClean="0"/>
              <a:pPr eaLnBrk="1" hangingPunct="1"/>
              <a:t>10</a:t>
            </a:fld>
            <a:endParaRPr lang="en-GB" sz="12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aseline="0" dirty="0" smtClean="0">
                <a:ea typeface="ＭＳ Ｐゴシック" pitchFamily="34" charset="-128"/>
              </a:rPr>
              <a:t>7 African countries have launched HPV demonstration projects: </a:t>
            </a:r>
          </a:p>
          <a:p>
            <a:r>
              <a:rPr lang="en-GB" dirty="0" smtClean="0"/>
              <a:t>Ghana,</a:t>
            </a:r>
            <a:r>
              <a:rPr lang="en-GB" b="0" dirty="0" smtClean="0"/>
              <a:t> </a:t>
            </a:r>
            <a:r>
              <a:rPr lang="en-GB" dirty="0" smtClean="0"/>
              <a:t>Kenya,</a:t>
            </a:r>
            <a:r>
              <a:rPr lang="en-GB" b="0" dirty="0" smtClean="0"/>
              <a:t> </a:t>
            </a:r>
            <a:r>
              <a:rPr lang="en-GB" dirty="0" smtClean="0"/>
              <a:t>Madagascar,</a:t>
            </a:r>
            <a:r>
              <a:rPr lang="en-GB" b="0" dirty="0" smtClean="0"/>
              <a:t> </a:t>
            </a:r>
            <a:r>
              <a:rPr lang="en-GB" dirty="0" smtClean="0"/>
              <a:t>Malawi,</a:t>
            </a:r>
            <a:r>
              <a:rPr lang="en-GB" b="0" dirty="0" smtClean="0"/>
              <a:t> </a:t>
            </a:r>
            <a:r>
              <a:rPr lang="en-GB" dirty="0" smtClean="0"/>
              <a:t>Niger,  Sierra Leone, Tanzania</a:t>
            </a:r>
          </a:p>
          <a:p>
            <a:endParaRPr lang="en-GB" dirty="0" smtClean="0"/>
          </a:p>
          <a:p>
            <a:r>
              <a:rPr lang="en-GB" dirty="0" smtClean="0"/>
              <a:t>1 country has introduced HPV vaccine nationally with GAVI support: Rwanda</a:t>
            </a:r>
            <a:r>
              <a:rPr lang="en-GB" b="0" dirty="0" smtClean="0"/>
              <a:t> </a:t>
            </a:r>
          </a:p>
          <a:p>
            <a:endParaRPr lang="en-GB" b="0" dirty="0" smtClean="0"/>
          </a:p>
          <a:p>
            <a:endParaRPr lang="en-GB" b="0" dirty="0" smtClean="0"/>
          </a:p>
          <a:p>
            <a:r>
              <a:rPr lang="en-GB" b="1" dirty="0" smtClean="0"/>
              <a:t>Approved</a:t>
            </a:r>
            <a:r>
              <a:rPr lang="en-GB" b="1" baseline="0" dirty="0" smtClean="0"/>
              <a:t> for HPV demonstration projects:</a:t>
            </a:r>
          </a:p>
          <a:p>
            <a:r>
              <a:rPr lang="en-GB" b="0" baseline="0" dirty="0" smtClean="0"/>
              <a:t>Benin</a:t>
            </a:r>
          </a:p>
          <a:p>
            <a:r>
              <a:rPr lang="en-GB" b="0" baseline="0" dirty="0" smtClean="0"/>
              <a:t>Burundi</a:t>
            </a:r>
          </a:p>
          <a:p>
            <a:r>
              <a:rPr lang="en-GB" b="0" baseline="0" dirty="0" smtClean="0"/>
              <a:t>Cameroon</a:t>
            </a:r>
          </a:p>
          <a:p>
            <a:r>
              <a:rPr lang="en-GB" b="0" baseline="0" dirty="0" smtClean="0"/>
              <a:t>C</a:t>
            </a:r>
            <a:r>
              <a:rPr lang="en-US" dirty="0" err="1" smtClean="0"/>
              <a:t>ôt</a:t>
            </a:r>
            <a:r>
              <a:rPr lang="en-GB" b="0" baseline="0" dirty="0" smtClean="0"/>
              <a:t>e d’Ivoire</a:t>
            </a:r>
          </a:p>
          <a:p>
            <a:r>
              <a:rPr lang="en-GB" b="0" baseline="0" dirty="0" smtClean="0"/>
              <a:t>Gambia</a:t>
            </a:r>
          </a:p>
          <a:p>
            <a:r>
              <a:rPr lang="en-GB" b="0" baseline="0" dirty="0" smtClean="0"/>
              <a:t>Ghana</a:t>
            </a:r>
          </a:p>
          <a:p>
            <a:r>
              <a:rPr lang="en-GB" b="0" baseline="0" dirty="0" smtClean="0"/>
              <a:t>Kenya</a:t>
            </a:r>
          </a:p>
          <a:p>
            <a:r>
              <a:rPr lang="en-GB" b="0" baseline="0" dirty="0" smtClean="0"/>
              <a:t>Liberia</a:t>
            </a:r>
          </a:p>
          <a:p>
            <a:r>
              <a:rPr lang="en-GB" b="0" baseline="0" dirty="0" smtClean="0"/>
              <a:t>Madagascar</a:t>
            </a:r>
          </a:p>
          <a:p>
            <a:r>
              <a:rPr lang="en-GB" b="0" baseline="0" dirty="0" smtClean="0"/>
              <a:t>Malawi</a:t>
            </a:r>
          </a:p>
          <a:p>
            <a:r>
              <a:rPr lang="en-GB" b="0" baseline="0" dirty="0" smtClean="0"/>
              <a:t>Mali</a:t>
            </a:r>
          </a:p>
          <a:p>
            <a:r>
              <a:rPr lang="en-GB" b="0" baseline="0" dirty="0" smtClean="0"/>
              <a:t>Mozambique</a:t>
            </a:r>
          </a:p>
          <a:p>
            <a:r>
              <a:rPr lang="en-GB" b="0" baseline="0" dirty="0" smtClean="0"/>
              <a:t>Niger</a:t>
            </a:r>
          </a:p>
          <a:p>
            <a:r>
              <a:rPr lang="en-GB" b="0" baseline="0" dirty="0" smtClean="0"/>
              <a:t>Senegal</a:t>
            </a:r>
          </a:p>
          <a:p>
            <a:r>
              <a:rPr lang="en-GB" b="0" baseline="0" dirty="0" smtClean="0"/>
              <a:t>Sierra Leone</a:t>
            </a:r>
          </a:p>
          <a:p>
            <a:r>
              <a:rPr lang="en-GB" b="0" baseline="0" dirty="0" smtClean="0"/>
              <a:t>Tanzania</a:t>
            </a:r>
          </a:p>
          <a:p>
            <a:r>
              <a:rPr lang="en-GB" b="0" baseline="0" dirty="0" smtClean="0"/>
              <a:t>Togo</a:t>
            </a:r>
          </a:p>
          <a:p>
            <a:r>
              <a:rPr lang="en-GB" b="0" baseline="0" dirty="0" smtClean="0"/>
              <a:t>Zimbabwe</a:t>
            </a:r>
          </a:p>
          <a:p>
            <a:endParaRPr lang="en-GB" b="0" baseline="0" dirty="0" smtClean="0"/>
          </a:p>
          <a:p>
            <a:endParaRPr lang="en-GB" b="0" baseline="0" dirty="0" smtClean="0"/>
          </a:p>
          <a:p>
            <a:r>
              <a:rPr lang="en-GB" b="1" baseline="0" dirty="0" smtClean="0"/>
              <a:t>Approved for HPV national introduction:</a:t>
            </a:r>
          </a:p>
          <a:p>
            <a:r>
              <a:rPr lang="en-GB" b="0" baseline="0" dirty="0" smtClean="0"/>
              <a:t>Rwanda</a:t>
            </a:r>
          </a:p>
          <a:p>
            <a:r>
              <a:rPr lang="en-GB" b="0" baseline="0" dirty="0" smtClean="0"/>
              <a:t>Uganda</a:t>
            </a:r>
          </a:p>
          <a:p>
            <a:endParaRPr lang="en-GB" b="0" dirty="0" smtClean="0"/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7ACED8-D74F-41B5-A4CD-FB26987D9E9A}" type="slidenum">
              <a:rPr lang="en-GB" sz="1200" smtClean="0"/>
              <a:pPr eaLnBrk="1" hangingPunct="1"/>
              <a:t>11</a:t>
            </a:fld>
            <a:endParaRPr lang="en-GB" sz="12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baseline="0" dirty="0" smtClean="0">
                <a:ea typeface="ＭＳ Ｐゴシック" pitchFamily="34" charset="-128"/>
              </a:rPr>
              <a:t>Introduced pentavalent vaccine with GAVI support:</a:t>
            </a:r>
          </a:p>
          <a:p>
            <a:endParaRPr lang="en-GB" baseline="0" dirty="0" smtClean="0">
              <a:ea typeface="ＭＳ Ｐゴシック" pitchFamily="34" charset="-128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Angola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Benin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Burkina Faso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Burundi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Cameroon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African Republic</a:t>
            </a:r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Comoros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Congo</a:t>
            </a:r>
            <a:r>
              <a:rPr lang="en-GB" dirty="0" smtClean="0"/>
              <a:t> </a:t>
            </a:r>
          </a:p>
          <a:p>
            <a:r>
              <a:rPr lang="en-US" dirty="0" smtClean="0"/>
              <a:t>Democratic Republic of the Congo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Côte d'Ivoire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Djibouti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Eritrea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Ethiopia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Ghana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Guinea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Guinea Bissau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Kenya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Lesotho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Liberia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Madagascar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Malawi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Mauritania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Mozambique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Niger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Nigeria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Rwanda</a:t>
            </a:r>
            <a:r>
              <a:rPr lang="en-GB" dirty="0" smtClean="0"/>
              <a:t> </a:t>
            </a:r>
          </a:p>
          <a:p>
            <a:r>
              <a:rPr lang="en-US" dirty="0" smtClean="0"/>
              <a:t>Sao Tome and Principe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Senegal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Sierra Leone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Somalia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Sudan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Republic of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Tanzania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Togo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Uganda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Zambia</a:t>
            </a:r>
            <a:r>
              <a:rPr lang="en-GB" dirty="0" smtClean="0"/>
              <a:t> 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Zimbabwe</a:t>
            </a:r>
            <a:r>
              <a:rPr lang="en-GB" dirty="0" smtClean="0"/>
              <a:t> </a:t>
            </a:r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r>
              <a:rPr lang="en-GB" baseline="0" dirty="0" smtClean="0">
                <a:ea typeface="ＭＳ Ｐゴシック" pitchFamily="34" charset="-128"/>
              </a:rPr>
              <a:t>NB: The Gambia introduced pentavalent vaccine prior to GAVI (in 1997), but is currently receiving GAVI support for its pentavalent programme.</a:t>
            </a: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r>
              <a:rPr lang="en-GB" b="1" baseline="0" dirty="0" smtClean="0">
                <a:ea typeface="ＭＳ Ｐゴシック" pitchFamily="34" charset="-128"/>
              </a:rPr>
              <a:t>Approved:</a:t>
            </a:r>
          </a:p>
          <a:p>
            <a:endParaRPr lang="en-GB" baseline="0" dirty="0" smtClean="0">
              <a:ea typeface="ＭＳ Ｐゴシック" pitchFamily="34" charset="-128"/>
            </a:endParaRPr>
          </a:p>
          <a:p>
            <a:r>
              <a:rPr lang="en-GB" baseline="0" dirty="0" smtClean="0">
                <a:ea typeface="ＭＳ Ｐゴシック" pitchFamily="34" charset="-128"/>
              </a:rPr>
              <a:t>South Sudan</a:t>
            </a: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7ACED8-D74F-41B5-A4CD-FB26987D9E9A}" type="slidenum">
              <a:rPr lang="en-GB" sz="1200" smtClean="0"/>
              <a:pPr eaLnBrk="1" hangingPunct="1"/>
              <a:t>12</a:t>
            </a:fld>
            <a:endParaRPr lang="en-GB" sz="12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Measles second dose </a:t>
            </a:r>
            <a:r>
              <a:rPr lang="en-GB" sz="1200" smtClean="0"/>
              <a:t>programmes were first </a:t>
            </a:r>
            <a:r>
              <a:rPr lang="en-GB" sz="1200" dirty="0" smtClean="0"/>
              <a:t>launched in African</a:t>
            </a:r>
            <a:r>
              <a:rPr lang="en-GB" sz="1200" baseline="0" dirty="0" smtClean="0"/>
              <a:t> countries </a:t>
            </a:r>
            <a:r>
              <a:rPr lang="en-GB" sz="1200" dirty="0" smtClean="0"/>
              <a:t>with GAVI support in 2012, and measles supplementary immunisation activities (SIA) and measles-rubella campaigns in 2013. </a:t>
            </a:r>
          </a:p>
          <a:p>
            <a:endParaRPr lang="en-GB" baseline="0" dirty="0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5" indent="-228581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68" indent="-228581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29" indent="-228581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2" indent="-228581" defTabSz="457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4" indent="-228581" defTabSz="457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16" indent="-228581" defTabSz="457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78" indent="-228581" defTabSz="457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7ACED8-D74F-41B5-A4CD-FB26987D9E9A}" type="slidenum">
              <a:rPr lang="en-GB" sz="1200"/>
              <a:pPr eaLnBrk="1" hangingPunct="1"/>
              <a:t>13</a:t>
            </a:fld>
            <a:endParaRPr lang="en-GB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ACD1DF-6B3D-4D59-98C3-BD8489F584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7ACED8-D74F-41B5-A4CD-FB26987D9E9A}" type="slidenum">
              <a:rPr lang="en-GB" sz="1200" smtClean="0"/>
              <a:pPr eaLnBrk="1" hangingPunct="1"/>
              <a:t>15</a:t>
            </a:fld>
            <a:endParaRPr lang="en-GB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5" indent="-228581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68" indent="-228581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29" indent="-228581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2" indent="-228581" defTabSz="457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4" indent="-228581" defTabSz="457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16" indent="-228581" defTabSz="457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78" indent="-228581" defTabSz="457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7ACED8-D74F-41B5-A4CD-FB26987D9E9A}" type="slidenum">
              <a:rPr lang="en-GB" sz="1200"/>
              <a:pPr eaLnBrk="1" hangingPunct="1"/>
              <a:t>2</a:t>
            </a:fld>
            <a:endParaRPr lang="en-GB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/>
                </a:solidFill>
                <a:cs typeface="Arial" pitchFamily="34" charset="0"/>
              </a:rPr>
              <a:t>Includes the WHO Africa region + Djibouti, Somalia, South Sudan and Sudan.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ACD1DF-6B3D-4D59-98C3-BD8489F584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1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GAVI-supported African countries not included in the WHO Africa region are: </a:t>
            </a:r>
            <a:r>
              <a:rPr lang="en-GB" sz="1200" dirty="0" smtClean="0">
                <a:solidFill>
                  <a:schemeClr val="tx1"/>
                </a:solidFill>
                <a:cs typeface="Arial" pitchFamily="34" charset="0"/>
              </a:rPr>
              <a:t>Djibouti, Somalia, South Sudan and Sudan.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ACD1DF-6B3D-4D59-98C3-BD8489F5849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Where quality data exists, vaccine</a:t>
            </a:r>
            <a:r>
              <a:rPr lang="en-GB" baseline="0" dirty="0" smtClean="0"/>
              <a:t> impact is confirmed.</a:t>
            </a:r>
            <a:endParaRPr lang="en-GB" dirty="0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0DEED2-6E14-4435-BF8E-1535D9982E37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5</a:t>
            </a:fld>
            <a:endParaRPr 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Where quality data exists, vaccine</a:t>
            </a:r>
            <a:r>
              <a:rPr lang="en-GB" baseline="0" dirty="0" smtClean="0"/>
              <a:t> impact is confirmed.</a:t>
            </a: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line shows the annual number of admissions for Invasive Pneumococcal Disease of serotypes 1, 4, 5, 6B, 7F, 9V, 14, 18C, 19F, 23F among children aged &lt;5 years admitted to </a:t>
            </a:r>
            <a:r>
              <a:rPr lang="en-GB" dirty="0" err="1" smtClean="0"/>
              <a:t>Kilifi</a:t>
            </a:r>
            <a:r>
              <a:rPr lang="en-GB" dirty="0" smtClean="0"/>
              <a:t> District Hospital (KDH) who were residents of the </a:t>
            </a:r>
            <a:r>
              <a:rPr lang="en-GB" dirty="0" err="1" smtClean="0"/>
              <a:t>Kilifi</a:t>
            </a:r>
            <a:r>
              <a:rPr lang="en-GB" dirty="0" smtClean="0"/>
              <a:t> Health and Demographic</a:t>
            </a:r>
            <a:r>
              <a:rPr lang="en-GB" baseline="0" dirty="0" smtClean="0"/>
              <a:t> Surveillance System.</a:t>
            </a:r>
            <a:r>
              <a:rPr lang="en-GB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Routine immunisation of children &lt;12 months began on January 11, 2011 and the first round of catch-up vaccination took place between Jan 31-Feb 6, 2011. Since the introduction of the catch-up campaign there has been a marked attenuation in the frequency of cases. However, there has been considerable variation in the number of cases year-on-year and it will take several years to be confident that changes in disease frequency are attributable to vaccine.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CA9C7-E059-4ECE-8A28-863A5B495F6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Where quality data exists, vaccine</a:t>
            </a:r>
            <a:r>
              <a:rPr lang="en-GB" baseline="0" dirty="0" smtClean="0"/>
              <a:t> impact is confirmed.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CA9C7-E059-4ECE-8A28-863A5B495F6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39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Countries</a:t>
            </a:r>
            <a:r>
              <a:rPr lang="en-GB" baseline="0" dirty="0" smtClean="0"/>
              <a:t> in dark green have launched men A campaigns with GAVI support:</a:t>
            </a:r>
          </a:p>
          <a:p>
            <a:endParaRPr lang="en-GB" baseline="0" dirty="0" smtClean="0"/>
          </a:p>
          <a:p>
            <a:r>
              <a:rPr lang="en-GB" baseline="0" dirty="0" smtClean="0"/>
              <a:t>Benin</a:t>
            </a:r>
          </a:p>
          <a:p>
            <a:r>
              <a:rPr lang="en-GB" baseline="0" dirty="0" smtClean="0"/>
              <a:t>Burkina Faso</a:t>
            </a:r>
          </a:p>
          <a:p>
            <a:r>
              <a:rPr lang="en-GB" baseline="0" dirty="0" smtClean="0"/>
              <a:t>Cameroon</a:t>
            </a:r>
          </a:p>
          <a:p>
            <a:r>
              <a:rPr lang="en-GB" baseline="0" dirty="0" smtClean="0"/>
              <a:t>Chad</a:t>
            </a:r>
          </a:p>
          <a:p>
            <a:r>
              <a:rPr lang="en-GB" baseline="0" dirty="0" smtClean="0"/>
              <a:t>Ethiopia</a:t>
            </a:r>
          </a:p>
          <a:p>
            <a:r>
              <a:rPr lang="en-GB" baseline="0" dirty="0" smtClean="0"/>
              <a:t>Gambia</a:t>
            </a:r>
          </a:p>
          <a:p>
            <a:r>
              <a:rPr lang="en-GB" baseline="0" dirty="0" smtClean="0"/>
              <a:t>Ghana</a:t>
            </a:r>
          </a:p>
          <a:p>
            <a:r>
              <a:rPr lang="en-GB" baseline="0" dirty="0" smtClean="0"/>
              <a:t>Mali</a:t>
            </a:r>
          </a:p>
          <a:p>
            <a:r>
              <a:rPr lang="en-GB" baseline="0" dirty="0" smtClean="0"/>
              <a:t>Niger</a:t>
            </a:r>
          </a:p>
          <a:p>
            <a:r>
              <a:rPr lang="en-GB" baseline="0" dirty="0" smtClean="0"/>
              <a:t>Nigeria</a:t>
            </a:r>
          </a:p>
          <a:p>
            <a:r>
              <a:rPr lang="en-GB" baseline="0" dirty="0" smtClean="0"/>
              <a:t>Senegal</a:t>
            </a:r>
          </a:p>
          <a:p>
            <a:r>
              <a:rPr lang="en-GB" baseline="0" dirty="0" smtClean="0"/>
              <a:t>Sudan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ACD1DF-6B3D-4D59-98C3-BD8489F584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eaLnBrk="1" fontAlgn="t" latinLnBrk="0" hangingPunct="1"/>
            <a:r>
              <a:rPr lang="en-US" b="1" dirty="0" smtClean="0"/>
              <a:t>Approved for pneumococcal vaccine </a:t>
            </a:r>
            <a:r>
              <a:rPr lang="en-US" dirty="0" smtClean="0"/>
              <a:t>(year introduced)</a:t>
            </a:r>
            <a:br>
              <a:rPr lang="en-US" dirty="0" smtClean="0"/>
            </a:b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Angola (2013)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Benin (2011)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Burkina Faso (2013)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Burundi (2011)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Cameroon (2011)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Central African Republic (2011)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Congo (2012)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Côte d’Ivoire</a:t>
            </a:r>
            <a:endParaRPr lang="en-GB" dirty="0" smtClean="0"/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Democratic Republic of the Congo (2011)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Djibouti (2012)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Eritrea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Ethiopia (2011)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Ghana (2012)</a:t>
            </a:r>
            <a:endParaRPr lang="en-GB" dirty="0" smtClean="0"/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Gambia (2009)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Guinea-Bissau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Kenya (2011)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Lesotho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Liberia (2014)</a:t>
            </a:r>
          </a:p>
          <a:p>
            <a:pPr rtl="0" eaLnBrk="1" fontAlgn="ctr" latinLnBrk="0" hangingPunct="1"/>
            <a:r>
              <a:rPr lang="en-US" dirty="0" smtClean="0"/>
              <a:t>Madagascar (2012)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Malawi  (2011)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Mali (2011)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Mauritania (2013)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Mozambique (2013)</a:t>
            </a:r>
            <a:endParaRPr lang="en-GB" dirty="0" smtClean="0"/>
          </a:p>
          <a:p>
            <a:pPr rtl="0" eaLnBrk="1" fontAlgn="t" latinLnBrk="0" hangingPunct="1"/>
            <a:r>
              <a:rPr lang="en-US" dirty="0" smtClean="0"/>
              <a:t>Niger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Nigeria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Rwanda (2009)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Sao Tome and Principe (2012)</a:t>
            </a:r>
            <a:endParaRPr lang="en-GB" dirty="0" smtClean="0"/>
          </a:p>
          <a:p>
            <a:pPr rtl="0" eaLnBrk="1" fontAlgn="ctr" latinLnBrk="0" hangingPunct="1"/>
            <a:r>
              <a:rPr lang="en-US" dirty="0" smtClean="0"/>
              <a:t>Senegal (2013)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Sierra Leone (2011)</a:t>
            </a:r>
            <a:endParaRPr lang="en-GB" dirty="0" smtClean="0"/>
          </a:p>
          <a:p>
            <a:pPr rtl="0" eaLnBrk="1" fontAlgn="auto" latinLnBrk="0" hangingPunct="1"/>
            <a:r>
              <a:rPr lang="en-GB" dirty="0" smtClean="0"/>
              <a:t>Sudan (2013)</a:t>
            </a:r>
          </a:p>
          <a:p>
            <a:pPr rtl="0" eaLnBrk="1" fontAlgn="auto" latinLnBrk="0" hangingPunct="1"/>
            <a:r>
              <a:rPr lang="en-US" dirty="0" smtClean="0"/>
              <a:t>Tanzania (2012)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Togo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Uganda (2013)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Zambia (2013)</a:t>
            </a:r>
            <a:endParaRPr lang="en-GB" dirty="0" smtClean="0"/>
          </a:p>
          <a:p>
            <a:pPr rtl="0" eaLnBrk="1" fontAlgn="auto" latinLnBrk="0" hangingPunct="1"/>
            <a:r>
              <a:rPr lang="en-US" dirty="0" smtClean="0"/>
              <a:t>Zimbabwe (2012)</a:t>
            </a:r>
            <a:endParaRPr lang="en-GB" dirty="0" smtClean="0"/>
          </a:p>
          <a:p>
            <a:pPr rtl="0" eaLnBrk="1" fontAlgn="ctr" latinLnBrk="0" hangingPunct="1"/>
            <a:endParaRPr lang="en-US" dirty="0" smtClean="0"/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  <a:p>
            <a:endParaRPr lang="en-GB" baseline="0" dirty="0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7ACED8-D74F-41B5-A4CD-FB26987D9E9A}" type="slidenum">
              <a:rPr lang="en-GB" sz="1200" smtClean="0"/>
              <a:pPr eaLnBrk="1" hangingPunct="1"/>
              <a:t>9</a:t>
            </a:fld>
            <a:endParaRPr lang="en-GB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6442364" y="6184668"/>
            <a:ext cx="2701636" cy="673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7467600" cy="2000251"/>
          </a:xfrm>
        </p:spPr>
        <p:txBody>
          <a:bodyPr/>
          <a:lstStyle>
            <a:lvl1pPr>
              <a:defRPr b="1" baseline="0">
                <a:solidFill>
                  <a:srgbClr val="B3071B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733800"/>
            <a:ext cx="7467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7" name="Picture 14" descr="gavi_logo_RGB_lar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303002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B307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B3071B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91400" cy="944562"/>
          </a:xfrm>
        </p:spPr>
        <p:txBody>
          <a:bodyPr/>
          <a:lstStyle>
            <a:lvl1pPr>
              <a:defRPr baseline="0">
                <a:solidFill>
                  <a:srgbClr val="B3071B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46237"/>
            <a:ext cx="7391400" cy="4525963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 txBox="1">
            <a:spLocks noGrp="1"/>
          </p:cNvSpPr>
          <p:nvPr userDrawn="1"/>
        </p:nvSpPr>
        <p:spPr bwMode="auto">
          <a:xfrm>
            <a:off x="3429000" y="6340475"/>
            <a:ext cx="259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 i="1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4406900"/>
            <a:ext cx="7391401" cy="1362075"/>
          </a:xfrm>
        </p:spPr>
        <p:txBody>
          <a:bodyPr/>
          <a:lstStyle>
            <a:lvl1pPr algn="l">
              <a:defRPr sz="4000" b="1" cap="all" baseline="0">
                <a:solidFill>
                  <a:srgbClr val="B3071B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906713"/>
            <a:ext cx="7391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B3071B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 txBox="1">
            <a:spLocks noGrp="1"/>
          </p:cNvSpPr>
          <p:nvPr userDrawn="1"/>
        </p:nvSpPr>
        <p:spPr bwMode="auto">
          <a:xfrm>
            <a:off x="3429000" y="6340475"/>
            <a:ext cx="259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 i="1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B3071B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1535113"/>
            <a:ext cx="36544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174875"/>
            <a:ext cx="36544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35113"/>
            <a:ext cx="3733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174875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990600" y="6507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 txBox="1">
            <a:spLocks noGrp="1"/>
          </p:cNvSpPr>
          <p:nvPr userDrawn="1"/>
        </p:nvSpPr>
        <p:spPr bwMode="auto">
          <a:xfrm>
            <a:off x="3429000" y="6340475"/>
            <a:ext cx="259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i="1" dirty="0" smtClean="0"/>
              <a:t>Basic facts about GAVI</a:t>
            </a:r>
          </a:p>
          <a:p>
            <a:pPr algn="ctr"/>
            <a:r>
              <a:rPr lang="es-ES_tradnl" sz="1000" i="1" dirty="0" smtClean="0"/>
              <a:t>DATE</a:t>
            </a:r>
            <a:endParaRPr lang="en-US" sz="1000" i="1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B3071B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 userDrawn="1"/>
        </p:nvSpPr>
        <p:spPr bwMode="auto">
          <a:xfrm>
            <a:off x="3429000" y="6340475"/>
            <a:ext cx="259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 i="1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474913" cy="1327150"/>
          </a:xfrm>
        </p:spPr>
        <p:txBody>
          <a:bodyPr anchor="b"/>
          <a:lstStyle>
            <a:lvl1pPr algn="l">
              <a:defRPr sz="2000" b="1" baseline="0">
                <a:solidFill>
                  <a:srgbClr val="B3071B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73050"/>
            <a:ext cx="495300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752600"/>
            <a:ext cx="24749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 txBox="1">
            <a:spLocks noGrp="1"/>
          </p:cNvSpPr>
          <p:nvPr userDrawn="1"/>
        </p:nvSpPr>
        <p:spPr bwMode="auto">
          <a:xfrm>
            <a:off x="3429000" y="6340475"/>
            <a:ext cx="259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 i="1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B3071B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274638"/>
            <a:ext cx="7391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646238"/>
            <a:ext cx="7391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827213"/>
            <a:ext cx="533400" cy="112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4" descr="gavi_logo_RGB_large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233932" cy="5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werpoint_stripe_line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62000" cy="165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1" r:id="rId2"/>
    <p:sldLayoutId id="2147483732" r:id="rId3"/>
    <p:sldLayoutId id="2147483733" r:id="rId4"/>
    <p:sldLayoutId id="2147483741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/>
          <a:ea typeface="MS PGothic" pitchFamily="34" charset="-128"/>
          <a:cs typeface="ＭＳ Ｐゴシック" pitchFamily="1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MS PGothic" pitchFamily="34" charset="-128"/>
          <a:cs typeface="ＭＳ Ｐゴシック" pitchFamily="1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MS PGothic" pitchFamily="34" charset="-128"/>
          <a:cs typeface="ＭＳ Ｐゴシック" pitchFamily="1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MS PGothic" pitchFamily="34" charset="-128"/>
          <a:cs typeface="ＭＳ Ｐゴシック" pitchFamily="1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MS PGothic" pitchFamily="34" charset="-128"/>
          <a:cs typeface="ＭＳ Ｐゴシック" pitchFamily="1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Arial"/>
          <a:ea typeface="MS PGothic" pitchFamily="34" charset="-128"/>
          <a:cs typeface="ＭＳ Ｐゴシック" pitchFamily="1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9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9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11" Type="http://schemas.openxmlformats.org/officeDocument/2006/relationships/image" Target="../media/image3.jpeg"/><Relationship Id="rId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9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5271977" cy="20002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B3071B"/>
                </a:solidFill>
                <a:latin typeface="Arial" charset="0"/>
              </a:rPr>
              <a:t>Immunisation in Africa</a:t>
            </a:r>
            <a:br>
              <a:rPr lang="en-US" dirty="0" smtClean="0">
                <a:solidFill>
                  <a:srgbClr val="B3071B"/>
                </a:solidFill>
                <a:latin typeface="Arial" charset="0"/>
              </a:rPr>
            </a:br>
            <a:r>
              <a:rPr lang="en-US" dirty="0" smtClean="0">
                <a:solidFill>
                  <a:srgbClr val="B3071B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B3071B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B3071B"/>
                </a:solidFill>
                <a:latin typeface="Arial" charset="0"/>
              </a:rPr>
              <a:t>Transforming health outcomes across the continent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000" dirty="0" smtClean="0">
                <a:latin typeface="Arial" charset="0"/>
                <a:ea typeface="ＭＳ Ｐゴシック" pitchFamily="34" charset="-128"/>
              </a:rPr>
              <a:t>Updated May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Map_Africa_rotavirus_2014_05_06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993600"/>
            <a:ext cx="5249264" cy="555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03400"/>
            <a:ext cx="1371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4" descr="gavi_logo_RGB_larg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233932" cy="5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pitchFamily="34" charset="-128"/>
              </a:rPr>
              <a:t>15 countries in Africa have introduced rotavirus vaccine with GAVI support </a:t>
            </a:r>
            <a:br>
              <a:rPr lang="en-GB" dirty="0">
                <a:latin typeface="Arial" charset="0"/>
                <a:ea typeface="ＭＳ Ｐゴシック" pitchFamily="34" charset="-128"/>
              </a:rPr>
            </a:br>
            <a:r>
              <a:rPr lang="en-GB" dirty="0">
                <a:latin typeface="Arial" charset="0"/>
                <a:ea typeface="ＭＳ Ｐゴシック" pitchFamily="34" charset="-128"/>
              </a:rPr>
              <a:t>since 2011</a:t>
            </a:r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2" name="Image 11" descr="rotavirus_key_e.png"/>
          <p:cNvPicPr>
            <a:picLocks noChangeAspect="1"/>
          </p:cNvPicPr>
          <p:nvPr/>
        </p:nvPicPr>
        <p:blipFill>
          <a:blip r:embed="rId6"/>
          <a:srcRect b="48934"/>
          <a:stretch>
            <a:fillRect/>
          </a:stretch>
        </p:blipFill>
        <p:spPr>
          <a:xfrm>
            <a:off x="1066800" y="5236456"/>
            <a:ext cx="4374942" cy="554744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136" y="6309956"/>
            <a:ext cx="2065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lang="en-GB" sz="800" dirty="0"/>
              <a:t>Source:</a:t>
            </a:r>
            <a:r>
              <a:rPr lang="en-GB" sz="800" dirty="0" smtClean="0"/>
              <a:t> GAVI Alliance data </a:t>
            </a:r>
            <a:br>
              <a:rPr lang="en-GB" sz="800" dirty="0" smtClean="0"/>
            </a:br>
            <a:r>
              <a:rPr lang="en-GB" sz="800" dirty="0" smtClean="0"/>
              <a:t>as of 30 April 2014</a:t>
            </a:r>
          </a:p>
        </p:txBody>
      </p:sp>
    </p:spTree>
    <p:extLst>
      <p:ext uri="{BB962C8B-B14F-4D97-AF65-F5344CB8AC3E}">
        <p14:creationId xmlns:p14="http://schemas.microsoft.com/office/powerpoint/2010/main" val="415242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Map_Africa_HPV_2014_05_06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935" y="991331"/>
            <a:ext cx="5249264" cy="555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03400"/>
            <a:ext cx="1371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4" descr="gavi_logo_RGB_larg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233932" cy="5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599" y="274638"/>
            <a:ext cx="7916599" cy="944562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pitchFamily="34" charset="-128"/>
              </a:rPr>
              <a:t>20 African countries approved for HPV vaccine support </a:t>
            </a:r>
            <a:r>
              <a:rPr lang="fr-FR" dirty="0"/>
              <a:t>–</a:t>
            </a:r>
            <a:r>
              <a:rPr lang="en-GB" dirty="0">
                <a:latin typeface="Arial" charset="0"/>
                <a:ea typeface="ＭＳ Ｐゴシック" pitchFamily="34" charset="-128"/>
              </a:rPr>
              <a:t> 8 have launched programmes </a:t>
            </a:r>
            <a:br>
              <a:rPr lang="en-GB" dirty="0">
                <a:latin typeface="Arial" charset="0"/>
                <a:ea typeface="ＭＳ Ｐゴシック" pitchFamily="34" charset="-128"/>
              </a:rPr>
            </a:br>
            <a:r>
              <a:rPr lang="en-GB" dirty="0">
                <a:latin typeface="Arial" charset="0"/>
                <a:ea typeface="ＭＳ Ｐゴシック" pitchFamily="34" charset="-128"/>
              </a:rPr>
              <a:t>since 2013</a:t>
            </a:r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3" name="Image 12" descr="key_HPV_Afric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3886200"/>
            <a:ext cx="2479253" cy="1893604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136" y="6309956"/>
            <a:ext cx="2065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lang="en-GB" sz="800" dirty="0"/>
              <a:t>Source:</a:t>
            </a:r>
            <a:r>
              <a:rPr lang="en-GB" sz="800" dirty="0" smtClean="0"/>
              <a:t> GAVI Alliance data </a:t>
            </a:r>
            <a:br>
              <a:rPr lang="en-GB" sz="800" dirty="0" smtClean="0"/>
            </a:br>
            <a:r>
              <a:rPr lang="en-GB" sz="800" dirty="0" smtClean="0"/>
              <a:t>as of 30 April 2014</a:t>
            </a:r>
          </a:p>
        </p:txBody>
      </p:sp>
    </p:spTree>
    <p:extLst>
      <p:ext uri="{BB962C8B-B14F-4D97-AF65-F5344CB8AC3E}">
        <p14:creationId xmlns:p14="http://schemas.microsoft.com/office/powerpoint/2010/main" val="3963797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Map_Africa_pentavalent_2014_05_06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934" y="993600"/>
            <a:ext cx="5249264" cy="555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03400"/>
            <a:ext cx="1371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4" descr="gavi_logo_RGB_lar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233932" cy="5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599" y="274638"/>
            <a:ext cx="7916599" cy="944562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pitchFamily="34" charset="-128"/>
              </a:rPr>
              <a:t>38 African countries have introduced pentavalent vaccine with GAVI support since 2001</a:t>
            </a:r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" name="Image 9" descr="asterisk_2000d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000" y="3304800"/>
            <a:ext cx="166420" cy="347472"/>
          </a:xfrm>
          <a:prstGeom prst="rect">
            <a:avLst/>
          </a:prstGeom>
        </p:spPr>
      </p:pic>
      <p:pic>
        <p:nvPicPr>
          <p:cNvPr id="14" name="Image 13" descr="key_pentavale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400" y="5184000"/>
            <a:ext cx="3204000" cy="633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89999" y="6062400"/>
            <a:ext cx="2965313" cy="5334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800" dirty="0" smtClean="0">
                <a:solidFill>
                  <a:schemeClr val="tx1"/>
                </a:solidFill>
                <a:cs typeface="Arial" pitchFamily="34" charset="0"/>
              </a:rPr>
              <a:t>* The Gambia introduced pentavalent vaccine in 1997 but is currently receiving GAVI support for its programme.</a:t>
            </a:r>
            <a:br>
              <a:rPr lang="en-GB" sz="800" dirty="0" smtClean="0">
                <a:solidFill>
                  <a:schemeClr val="tx1"/>
                </a:solidFill>
                <a:cs typeface="Arial" pitchFamily="34" charset="0"/>
              </a:rPr>
            </a:br>
            <a:endParaRPr lang="en-GB" sz="800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GB" sz="800" dirty="0" smtClean="0">
                <a:solidFill>
                  <a:schemeClr val="tx1"/>
                </a:solidFill>
                <a:cs typeface="Arial" pitchFamily="34" charset="0"/>
              </a:rPr>
              <a:t>Source: GAVI Alliance data as of 30 April 2014</a:t>
            </a:r>
            <a:endParaRPr lang="en-GB" sz="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74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easles_end_2013_early_2014_Africa__2014_03_1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00" y="1447200"/>
            <a:ext cx="5247038" cy="536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03400"/>
            <a:ext cx="1371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er 13"/>
          <p:cNvGrpSpPr/>
          <p:nvPr/>
        </p:nvGrpSpPr>
        <p:grpSpPr>
          <a:xfrm>
            <a:off x="5356614" y="3505200"/>
            <a:ext cx="3500128" cy="1066800"/>
            <a:chOff x="5356614" y="3505200"/>
            <a:chExt cx="3500128" cy="1066800"/>
          </a:xfrm>
        </p:grpSpPr>
        <p:pic>
          <p:nvPicPr>
            <p:cNvPr id="17" name="Image 16" descr="measles_key_c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53200" y="3505200"/>
              <a:ext cx="2303542" cy="1066800"/>
            </a:xfrm>
            <a:prstGeom prst="rect">
              <a:avLst/>
            </a:prstGeom>
          </p:spPr>
        </p:pic>
        <p:pic>
          <p:nvPicPr>
            <p:cNvPr id="13" name="Image 12" descr="measles_key_2014_03_11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56614" y="3505200"/>
              <a:ext cx="1196586" cy="1066800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866142" cy="944562"/>
          </a:xfrm>
        </p:spPr>
        <p:txBody>
          <a:bodyPr/>
          <a:lstStyle/>
          <a:p>
            <a:r>
              <a:rPr lang="en-GB" dirty="0" smtClean="0">
                <a:latin typeface="Arial" charset="0"/>
                <a:ea typeface="ＭＳ Ｐゴシック" pitchFamily="34" charset="-128"/>
              </a:rPr>
              <a:t>GAVI-supported measles and measles-rubella programmes in 11 countries in Africa since 2012</a:t>
            </a:r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135" y="6063735"/>
            <a:ext cx="23990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lang="en-GB" sz="800" dirty="0"/>
              <a:t>SIA= supplementary immunisation </a:t>
            </a:r>
            <a:r>
              <a:rPr lang="en-GB" sz="800" dirty="0" smtClean="0"/>
              <a:t>activities</a:t>
            </a:r>
            <a:br>
              <a:rPr lang="en-GB" sz="800" dirty="0" smtClean="0"/>
            </a:br>
            <a:endParaRPr lang="en-GB" sz="800" dirty="0" smtClean="0"/>
          </a:p>
          <a:p>
            <a:r>
              <a:rPr lang="en-GB" sz="800" dirty="0" smtClean="0"/>
              <a:t>Source</a:t>
            </a:r>
            <a:r>
              <a:rPr lang="en-GB" sz="800" dirty="0"/>
              <a:t>:</a:t>
            </a:r>
            <a:r>
              <a:rPr lang="en-GB" sz="800" dirty="0" smtClean="0"/>
              <a:t> GAVI Alliance data </a:t>
            </a:r>
            <a:br>
              <a:rPr lang="en-GB" sz="800" dirty="0" smtClean="0"/>
            </a:br>
            <a:r>
              <a:rPr lang="en-GB" sz="800" dirty="0" smtClean="0"/>
              <a:t>as of 30 April 2014</a:t>
            </a:r>
          </a:p>
        </p:txBody>
      </p:sp>
    </p:spTree>
    <p:extLst>
      <p:ext uri="{BB962C8B-B14F-4D97-AF65-F5344CB8AC3E}">
        <p14:creationId xmlns:p14="http://schemas.microsoft.com/office/powerpoint/2010/main" val="3478202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00" y="1731600"/>
            <a:ext cx="8313861" cy="4050000"/>
          </a:xfrm>
          <a:prstGeom prst="rect">
            <a:avLst/>
          </a:prstGeom>
        </p:spPr>
      </p:pic>
      <p:pic>
        <p:nvPicPr>
          <p:cNvPr id="11" name="Image 10" descr="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1200" y="1731600"/>
            <a:ext cx="5617061" cy="4050000"/>
          </a:xfrm>
          <a:prstGeom prst="rect">
            <a:avLst/>
          </a:prstGeom>
        </p:spPr>
      </p:pic>
      <p:pic>
        <p:nvPicPr>
          <p:cNvPr id="10" name="Image 9" descr="0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6400" y="1730374"/>
            <a:ext cx="2108200" cy="4048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721600" cy="944562"/>
          </a:xfrm>
        </p:spPr>
        <p:txBody>
          <a:bodyPr/>
          <a:lstStyle/>
          <a:p>
            <a:r>
              <a:rPr lang="fr-CH" dirty="0" smtClean="0">
                <a:latin typeface="Arial" charset="0"/>
                <a:ea typeface="ＭＳ Ｐゴシック" pitchFamily="34" charset="-128"/>
              </a:rPr>
              <a:t>22.6 million children unimmunised with DTP3 </a:t>
            </a:r>
            <a:r>
              <a:rPr lang="fr-FR" dirty="0" smtClean="0"/>
              <a:t>‒</a:t>
            </a:r>
            <a:r>
              <a:rPr lang="fr-CH" dirty="0" smtClean="0">
                <a:latin typeface="Arial" charset="0"/>
                <a:ea typeface="ＭＳ Ｐゴシック" pitchFamily="34" charset="-128"/>
              </a:rPr>
              <a:t/>
            </a:r>
            <a:br>
              <a:rPr lang="fr-CH" dirty="0" smtClean="0">
                <a:latin typeface="Arial" charset="0"/>
                <a:ea typeface="ＭＳ Ｐゴシック" pitchFamily="34" charset="-128"/>
              </a:rPr>
            </a:br>
            <a:r>
              <a:rPr lang="fr-CH" dirty="0" smtClean="0">
                <a:latin typeface="Arial" charset="0"/>
                <a:ea typeface="ＭＳ Ｐゴシック" pitchFamily="34" charset="-128"/>
              </a:rPr>
              <a:t>9 million in GAVI-supported countries in Africa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1400" y="6206066"/>
            <a:ext cx="3669930" cy="357188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800" dirty="0">
                <a:solidFill>
                  <a:schemeClr val="tx1"/>
                </a:solidFill>
              </a:rPr>
              <a:t>Source: </a:t>
            </a:r>
            <a:r>
              <a:rPr lang="en-GB" sz="800" dirty="0" smtClean="0">
                <a:solidFill>
                  <a:schemeClr val="tx1"/>
                </a:solidFill>
              </a:rPr>
              <a:t>WHO/UNICEF coverage </a:t>
            </a:r>
            <a:r>
              <a:rPr lang="en-GB" sz="800" dirty="0">
                <a:solidFill>
                  <a:schemeClr val="tx1"/>
                </a:solidFill>
              </a:rPr>
              <a:t>estimates 2012 revision. July 2013</a:t>
            </a:r>
          </a:p>
        </p:txBody>
      </p:sp>
    </p:spTree>
    <p:extLst>
      <p:ext uri="{BB962C8B-B14F-4D97-AF65-F5344CB8AC3E}">
        <p14:creationId xmlns:p14="http://schemas.microsoft.com/office/powerpoint/2010/main" val="4103961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r 21"/>
          <p:cNvGrpSpPr/>
          <p:nvPr/>
        </p:nvGrpSpPr>
        <p:grpSpPr>
          <a:xfrm>
            <a:off x="6252430" y="152400"/>
            <a:ext cx="2891570" cy="3142344"/>
            <a:chOff x="6252430" y="152400"/>
            <a:chExt cx="2891570" cy="3142344"/>
          </a:xfrm>
        </p:grpSpPr>
        <p:grpSp>
          <p:nvGrpSpPr>
            <p:cNvPr id="19" name="Grouper 18"/>
            <p:cNvGrpSpPr/>
            <p:nvPr/>
          </p:nvGrpSpPr>
          <p:grpSpPr>
            <a:xfrm>
              <a:off x="6252430" y="152400"/>
              <a:ext cx="2891570" cy="3142344"/>
              <a:chOff x="6252430" y="152400"/>
              <a:chExt cx="2891570" cy="3142344"/>
            </a:xfrm>
          </p:grpSpPr>
          <p:pic>
            <p:nvPicPr>
              <p:cNvPr id="13" name="Image 12" descr="Map_African_countries_co-financing_2014_05_01.png"/>
              <p:cNvPicPr>
                <a:picLocks noChangeAspect="1"/>
              </p:cNvPicPr>
              <p:nvPr/>
            </p:nvPicPr>
            <p:blipFill>
              <a:blip r:embed="rId4"/>
              <a:srcRect r="2568"/>
              <a:stretch>
                <a:fillRect/>
              </a:stretch>
            </p:blipFill>
            <p:spPr>
              <a:xfrm>
                <a:off x="6252430" y="152400"/>
                <a:ext cx="2891570" cy="3142344"/>
              </a:xfrm>
              <a:prstGeom prst="rect">
                <a:avLst/>
              </a:prstGeom>
            </p:spPr>
          </p:pic>
          <p:pic>
            <p:nvPicPr>
              <p:cNvPr id="18" name="Image 17" descr="Map_Africa_pentavalent_2014_05_06_b.png"/>
              <p:cNvPicPr>
                <a:picLocks noChangeAspect="1"/>
              </p:cNvPicPr>
              <p:nvPr/>
            </p:nvPicPr>
            <p:blipFill>
              <a:blip r:embed="rId5"/>
              <a:srcRect t="453" r="2601" b="58744"/>
              <a:stretch>
                <a:fillRect/>
              </a:stretch>
            </p:blipFill>
            <p:spPr>
              <a:xfrm>
                <a:off x="6253200" y="165425"/>
                <a:ext cx="2890800" cy="1282375"/>
              </a:xfrm>
              <a:prstGeom prst="rect">
                <a:avLst/>
              </a:prstGeom>
            </p:spPr>
          </p:pic>
        </p:grpSp>
        <p:pic>
          <p:nvPicPr>
            <p:cNvPr id="20" name="Image 19" descr="Map_Africa_pentavalent_2014_05_06_b.png"/>
            <p:cNvPicPr>
              <a:picLocks noChangeAspect="1"/>
            </p:cNvPicPr>
            <p:nvPr/>
          </p:nvPicPr>
          <p:blipFill>
            <a:blip r:embed="rId5"/>
            <a:srcRect l="71725" t="453" r="2601" b="51470"/>
            <a:stretch>
              <a:fillRect/>
            </a:stretch>
          </p:blipFill>
          <p:spPr>
            <a:xfrm>
              <a:off x="8382000" y="165425"/>
              <a:ext cx="762000" cy="1510975"/>
            </a:xfrm>
            <a:prstGeom prst="rect">
              <a:avLst/>
            </a:prstGeom>
          </p:spPr>
        </p:pic>
      </p:grpSp>
      <p:pic>
        <p:nvPicPr>
          <p:cNvPr id="7" name="Picture 14" descr="gavi_logo_RGB_larg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233932" cy="5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pitchFamily="34" charset="-128"/>
              </a:rPr>
              <a:t>African countries increase </a:t>
            </a:r>
            <a:br>
              <a:rPr lang="en-GB" dirty="0" smtClean="0">
                <a:latin typeface="Arial" charset="0"/>
                <a:ea typeface="ＭＳ Ｐゴシック" pitchFamily="34" charset="-128"/>
              </a:rPr>
            </a:br>
            <a:r>
              <a:rPr lang="en-GB" dirty="0" smtClean="0">
                <a:latin typeface="Arial" charset="0"/>
                <a:ea typeface="ＭＳ Ｐゴシック" pitchFamily="34" charset="-128"/>
              </a:rPr>
              <a:t>their co-financing of new vaccines</a:t>
            </a:r>
            <a:endParaRPr lang="en-GB" i="1" dirty="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" name="Image 20" descr="Step_1.png"/>
          <p:cNvPicPr>
            <a:picLocks noChangeAspect="1"/>
          </p:cNvPicPr>
          <p:nvPr/>
        </p:nvPicPr>
        <p:blipFill>
          <a:blip r:embed="rId7"/>
          <a:srcRect t="11364" r="82674"/>
          <a:stretch>
            <a:fillRect/>
          </a:stretch>
        </p:blipFill>
        <p:spPr>
          <a:xfrm>
            <a:off x="1066801" y="2286000"/>
            <a:ext cx="457199" cy="3276600"/>
          </a:xfrm>
          <a:prstGeom prst="rect">
            <a:avLst/>
          </a:prstGeom>
        </p:spPr>
      </p:pic>
      <p:pic>
        <p:nvPicPr>
          <p:cNvPr id="27" name="Image 26" descr="Step_2.png"/>
          <p:cNvPicPr>
            <a:picLocks noChangeAspect="1"/>
          </p:cNvPicPr>
          <p:nvPr/>
        </p:nvPicPr>
        <p:blipFill>
          <a:blip r:embed="rId8"/>
          <a:srcRect t="11364" r="47626"/>
          <a:stretch>
            <a:fillRect/>
          </a:stretch>
        </p:blipFill>
        <p:spPr>
          <a:xfrm>
            <a:off x="4006111" y="2286000"/>
            <a:ext cx="2394689" cy="3276600"/>
          </a:xfrm>
          <a:prstGeom prst="rect">
            <a:avLst/>
          </a:prstGeom>
        </p:spPr>
      </p:pic>
      <p:pic>
        <p:nvPicPr>
          <p:cNvPr id="31" name="Image 30" descr="Step_1.png"/>
          <p:cNvPicPr>
            <a:picLocks noChangeAspect="1"/>
          </p:cNvPicPr>
          <p:nvPr/>
        </p:nvPicPr>
        <p:blipFill>
          <a:blip r:embed="rId7"/>
          <a:srcRect l="17326" t="27855" b="43287"/>
          <a:stretch>
            <a:fillRect/>
          </a:stretch>
        </p:blipFill>
        <p:spPr>
          <a:xfrm>
            <a:off x="1524000" y="3276600"/>
            <a:ext cx="2181584" cy="1066800"/>
          </a:xfrm>
          <a:prstGeom prst="rect">
            <a:avLst/>
          </a:prstGeom>
        </p:spPr>
      </p:pic>
      <p:pic>
        <p:nvPicPr>
          <p:cNvPr id="33" name="Image 32" descr="Step_2.png"/>
          <p:cNvPicPr>
            <a:picLocks noChangeAspect="1"/>
          </p:cNvPicPr>
          <p:nvPr/>
        </p:nvPicPr>
        <p:blipFill>
          <a:blip r:embed="rId8"/>
          <a:srcRect l="52374" t="25793" b="43287"/>
          <a:stretch>
            <a:fillRect/>
          </a:stretch>
        </p:blipFill>
        <p:spPr>
          <a:xfrm>
            <a:off x="6400800" y="3200400"/>
            <a:ext cx="2177616" cy="1143000"/>
          </a:xfrm>
          <a:prstGeom prst="rect">
            <a:avLst/>
          </a:prstGeom>
        </p:spPr>
      </p:pic>
      <p:pic>
        <p:nvPicPr>
          <p:cNvPr id="34" name="Image 33" descr="time_0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688" y="5665041"/>
            <a:ext cx="1920112" cy="461741"/>
          </a:xfrm>
          <a:prstGeom prst="rect">
            <a:avLst/>
          </a:prstGeom>
        </p:spPr>
      </p:pic>
      <p:pic>
        <p:nvPicPr>
          <p:cNvPr id="35" name="Image 34" descr="time_0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4421" y="5665041"/>
            <a:ext cx="3072179" cy="461741"/>
          </a:xfrm>
          <a:prstGeom prst="rect">
            <a:avLst/>
          </a:prstGeom>
        </p:spPr>
      </p:pic>
      <p:pic>
        <p:nvPicPr>
          <p:cNvPr id="36" name="Picture 9" descr="Powerpoint_stripe_lin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62000" cy="165425"/>
          </a:xfrm>
          <a:prstGeom prst="rect">
            <a:avLst/>
          </a:prstGeom>
        </p:spPr>
      </p:pic>
      <p:sp>
        <p:nvSpPr>
          <p:cNvPr id="1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136" y="6433066"/>
            <a:ext cx="26329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lang="en-GB" sz="800" dirty="0"/>
              <a:t>Source:</a:t>
            </a:r>
            <a:r>
              <a:rPr lang="en-GB" sz="800" dirty="0" smtClean="0"/>
              <a:t> GAVI Alliance data as of April 2014</a:t>
            </a:r>
          </a:p>
        </p:txBody>
      </p:sp>
    </p:spTree>
    <p:extLst>
      <p:ext uri="{BB962C8B-B14F-4D97-AF65-F5344CB8AC3E}">
        <p14:creationId xmlns:p14="http://schemas.microsoft.com/office/powerpoint/2010/main" val="329131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3000" y="244475"/>
            <a:ext cx="38100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00" y="2286000"/>
            <a:ext cx="5486400" cy="3482865"/>
            <a:chOff x="1905000" y="2286000"/>
            <a:chExt cx="5486400" cy="3482865"/>
          </a:xfrm>
        </p:grpSpPr>
        <p:pic>
          <p:nvPicPr>
            <p:cNvPr id="10" name="Picture 3" descr="gavialliance_url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410200"/>
              <a:ext cx="2590800" cy="358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gavi_logo_RGB_larg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286000"/>
              <a:ext cx="5486400" cy="236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Africa_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600" y="762005"/>
            <a:ext cx="5905075" cy="5886000"/>
          </a:xfrm>
          <a:prstGeom prst="rect">
            <a:avLst/>
          </a:prstGeom>
        </p:spPr>
      </p:pic>
      <p:pic>
        <p:nvPicPr>
          <p:cNvPr id="11" name="Image 10" descr="key_x11_2014_05_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828799"/>
            <a:ext cx="1836973" cy="4962490"/>
          </a:xfrm>
          <a:prstGeom prst="rect">
            <a:avLst/>
          </a:prstGeom>
        </p:spPr>
      </p:pic>
      <p:pic>
        <p:nvPicPr>
          <p:cNvPr id="13" name="Image 12" descr="countri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600" y="762005"/>
            <a:ext cx="5905256" cy="5886000"/>
          </a:xfrm>
          <a:prstGeom prst="rect">
            <a:avLst/>
          </a:prstGeom>
        </p:spPr>
      </p:pic>
      <p:pic>
        <p:nvPicPr>
          <p:cNvPr id="10" name="Image 9" descr="countri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600" y="762005"/>
            <a:ext cx="5905256" cy="5886000"/>
          </a:xfrm>
          <a:prstGeom prst="rect">
            <a:avLst/>
          </a:prstGeom>
        </p:spPr>
      </p:pic>
      <p:pic>
        <p:nvPicPr>
          <p:cNvPr id="14" name="Picture 14" descr="gavi_logo_RGB_larg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233932" cy="5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pitchFamily="34" charset="-128"/>
              </a:rPr>
              <a:t>More than 140 GAVI-supported introductions and campaigns in Africa since </a:t>
            </a:r>
            <a:r>
              <a:rPr lang="en-GB" dirty="0" smtClean="0">
                <a:latin typeface="Arial" charset="0"/>
                <a:ea typeface="ＭＳ Ｐゴシック" pitchFamily="34" charset="-128"/>
              </a:rPr>
              <a:t>2001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6039294"/>
            <a:ext cx="3078126" cy="71858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800" dirty="0">
                <a:solidFill>
                  <a:schemeClr val="tx1"/>
                </a:solidFill>
              </a:rPr>
              <a:t>SIA= supplementary immunisation </a:t>
            </a:r>
            <a:r>
              <a:rPr lang="en-GB" sz="800" dirty="0" smtClean="0">
                <a:solidFill>
                  <a:schemeClr val="tx1"/>
                </a:solidFill>
              </a:rPr>
              <a:t>activities</a:t>
            </a:r>
            <a:br>
              <a:rPr lang="en-GB" sz="800" dirty="0" smtClean="0">
                <a:solidFill>
                  <a:schemeClr val="tx1"/>
                </a:solidFill>
              </a:rPr>
            </a:br>
            <a:endParaRPr lang="en-GB" sz="8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GB" sz="800" dirty="0" smtClean="0">
                <a:solidFill>
                  <a:schemeClr val="tx1"/>
                </a:solidFill>
                <a:cs typeface="Arial" pitchFamily="34" charset="0"/>
              </a:rPr>
              <a:t>Note: The Gambia introduced pentavalent vaccine in 1997 but is currently receiving GAVI support for its programme.</a:t>
            </a:r>
            <a:br>
              <a:rPr lang="en-GB" sz="800" dirty="0" smtClean="0">
                <a:solidFill>
                  <a:schemeClr val="tx1"/>
                </a:solidFill>
                <a:cs typeface="Arial" pitchFamily="34" charset="0"/>
              </a:rPr>
            </a:br>
            <a:endParaRPr lang="en-GB" sz="800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GB" sz="800" dirty="0" smtClean="0">
                <a:solidFill>
                  <a:schemeClr val="tx1"/>
                </a:solidFill>
                <a:cs typeface="Arial" pitchFamily="34" charset="0"/>
              </a:rPr>
              <a:t>Source: GAVI Alliance data as of 30 April 2014</a:t>
            </a:r>
            <a:endParaRPr lang="en-GB" sz="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79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274638"/>
            <a:ext cx="7409121" cy="944562"/>
          </a:xfrm>
        </p:spPr>
        <p:txBody>
          <a:bodyPr/>
          <a:lstStyle/>
          <a:p>
            <a:r>
              <a:rPr lang="en-GB" dirty="0" smtClean="0"/>
              <a:t>Over US$ 5 billion committed to GAVI-supported programmes in Africa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845800" y="2598292"/>
            <a:ext cx="3931928" cy="3156632"/>
            <a:chOff x="845800" y="2045376"/>
            <a:chExt cx="3931928" cy="31566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509"/>
            <a:stretch/>
          </p:blipFill>
          <p:spPr>
            <a:xfrm>
              <a:off x="845800" y="2562457"/>
              <a:ext cx="3931928" cy="263955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45801" y="2045376"/>
              <a:ext cx="2545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Commitments</a:t>
              </a:r>
              <a:endParaRPr lang="en-GB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71251" y="2598292"/>
            <a:ext cx="3931928" cy="3156633"/>
            <a:chOff x="5003150" y="2045376"/>
            <a:chExt cx="3931928" cy="31566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509"/>
            <a:stretch/>
          </p:blipFill>
          <p:spPr>
            <a:xfrm>
              <a:off x="5003150" y="2562457"/>
              <a:ext cx="3931928" cy="26395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27936" y="2045376"/>
              <a:ext cx="2545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Disbursements</a:t>
              </a:r>
              <a:endParaRPr lang="en-GB" b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990000" y="6206066"/>
            <a:ext cx="4390074" cy="357188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800" dirty="0" smtClean="0">
                <a:solidFill>
                  <a:schemeClr val="tx1"/>
                </a:solidFill>
                <a:cs typeface="Arial" pitchFamily="34" charset="0"/>
              </a:rPr>
              <a:t>Source: GAVI Alliance data as of 31 December 2013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1014960" y="1761461"/>
            <a:ext cx="769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333333"/>
                </a:solidFill>
              </a:rPr>
              <a:t>GAVI global commitments and disbursements, 2001–2013 </a:t>
            </a:r>
            <a:endParaRPr lang="en-GB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72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0" y="2051472"/>
            <a:ext cx="8353062" cy="359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DTP3 coverage in the WHO Africa region  increased from 5% to 72%, 1980–2012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90000" y="6206066"/>
            <a:ext cx="2770188" cy="357188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800" dirty="0">
                <a:solidFill>
                  <a:schemeClr val="tx1"/>
                </a:solidFill>
                <a:cs typeface="Arial" pitchFamily="34" charset="0"/>
              </a:rPr>
              <a:t>Note: WHO Africa region only</a:t>
            </a:r>
          </a:p>
          <a:p>
            <a:r>
              <a:rPr lang="en-GB" sz="800" dirty="0" smtClean="0">
                <a:solidFill>
                  <a:schemeClr val="tx1"/>
                </a:solidFill>
                <a:cs typeface="Arial" pitchFamily="34" charset="0"/>
              </a:rPr>
              <a:t>Source: WHO-UNICEF estimates of national immunisation coverage,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1340" y="5893263"/>
            <a:ext cx="79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Launch of GAVI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5800061" y="5513576"/>
            <a:ext cx="0" cy="379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06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penta_map_blurred_6pixels_SthSudanGreen.png"/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0000"/>
            <a:ext cx="9144000" cy="4321175"/>
          </a:xfrm>
          <a:prstGeom prst="rect">
            <a:avLst/>
          </a:prstGeom>
        </p:spPr>
      </p:pic>
      <p:pic>
        <p:nvPicPr>
          <p:cNvPr id="11" name="Image 10" descr="transparent_0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710000"/>
            <a:ext cx="8382000" cy="3928800"/>
          </a:xfrm>
          <a:prstGeom prst="rect">
            <a:avLst/>
          </a:prstGeom>
        </p:spPr>
      </p:pic>
      <p:pic>
        <p:nvPicPr>
          <p:cNvPr id="10" name="Image 9" descr="RS1701_GAVI_2013_Evelyn Hockstein _KENYA  (58) 2_LOWRE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2400" y="2307600"/>
            <a:ext cx="7391400" cy="26797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710000"/>
            <a:ext cx="685800" cy="347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990600" y="274639"/>
            <a:ext cx="7561263" cy="639762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Impact on the ground</a:t>
            </a:r>
          </a:p>
        </p:txBody>
      </p:sp>
      <p:sp>
        <p:nvSpPr>
          <p:cNvPr id="91138" name="TextBox 6"/>
          <p:cNvSpPr txBox="1">
            <a:spLocks noChangeArrowheads="1"/>
          </p:cNvSpPr>
          <p:nvPr/>
        </p:nvSpPr>
        <p:spPr bwMode="auto">
          <a:xfrm>
            <a:off x="990000" y="1080000"/>
            <a:ext cx="638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</a:rPr>
              <a:t>Eliminating Hib meningitis in Kenya (</a:t>
            </a:r>
            <a:r>
              <a:rPr lang="en-GB" sz="2000" dirty="0" err="1">
                <a:solidFill>
                  <a:srgbClr val="333333"/>
                </a:solidFill>
              </a:rPr>
              <a:t>Kilifi</a:t>
            </a:r>
            <a:r>
              <a:rPr lang="en-GB" sz="2000" dirty="0">
                <a:solidFill>
                  <a:srgbClr val="333333"/>
                </a:solidFill>
              </a:rPr>
              <a:t> district)</a:t>
            </a:r>
          </a:p>
        </p:txBody>
      </p:sp>
      <p:sp>
        <p:nvSpPr>
          <p:cNvPr id="91139" name="Footer Placeholder 4"/>
          <p:cNvSpPr txBox="1">
            <a:spLocks/>
          </p:cNvSpPr>
          <p:nvPr/>
        </p:nvSpPr>
        <p:spPr bwMode="auto">
          <a:xfrm>
            <a:off x="990600" y="5911850"/>
            <a:ext cx="396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800" dirty="0">
                <a:solidFill>
                  <a:srgbClr val="333333"/>
                </a:solidFill>
              </a:rPr>
              <a:t>Source: </a:t>
            </a:r>
            <a:r>
              <a:rPr lang="en-GB" sz="800" dirty="0">
                <a:solidFill>
                  <a:srgbClr val="333333"/>
                </a:solidFill>
              </a:rPr>
              <a:t>Anthony Scott, </a:t>
            </a:r>
            <a:r>
              <a:rPr lang="en-GB" sz="800" dirty="0" err="1">
                <a:solidFill>
                  <a:srgbClr val="333333"/>
                </a:solidFill>
              </a:rPr>
              <a:t>Wellcome</a:t>
            </a:r>
            <a:r>
              <a:rPr lang="en-GB" sz="800" dirty="0">
                <a:solidFill>
                  <a:srgbClr val="333333"/>
                </a:solidFill>
              </a:rPr>
              <a:t> Trust Senior Research Fellow in Clinical Science KEMRI-</a:t>
            </a:r>
            <a:r>
              <a:rPr lang="en-GB" sz="800" dirty="0" err="1">
                <a:solidFill>
                  <a:srgbClr val="333333"/>
                </a:solidFill>
              </a:rPr>
              <a:t>Wellcome</a:t>
            </a:r>
            <a:r>
              <a:rPr lang="en-GB" sz="800" dirty="0">
                <a:solidFill>
                  <a:srgbClr val="333333"/>
                </a:solidFill>
              </a:rPr>
              <a:t> Trust Research Programme , </a:t>
            </a:r>
            <a:r>
              <a:rPr lang="en-GB" sz="800" dirty="0" err="1">
                <a:solidFill>
                  <a:srgbClr val="333333"/>
                </a:solidFill>
              </a:rPr>
              <a:t>Kilifi</a:t>
            </a:r>
            <a:r>
              <a:rPr lang="en-GB" sz="800" dirty="0">
                <a:solidFill>
                  <a:srgbClr val="333333"/>
                </a:solidFill>
              </a:rPr>
              <a:t>, Kenya, January 2014</a:t>
            </a:r>
          </a:p>
        </p:txBody>
      </p:sp>
      <p:pic>
        <p:nvPicPr>
          <p:cNvPr id="15" name="Image 14" descr="transparent_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710000"/>
            <a:ext cx="1752600" cy="652200"/>
          </a:xfrm>
          <a:prstGeom prst="rect">
            <a:avLst/>
          </a:prstGeom>
        </p:spPr>
      </p:pic>
      <p:pic>
        <p:nvPicPr>
          <p:cNvPr id="12" name="Image 11" descr="transparent_SHAPE_0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0" y="2819400"/>
            <a:ext cx="746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 txBox="1">
            <a:spLocks/>
          </p:cNvSpPr>
          <p:nvPr/>
        </p:nvSpPr>
        <p:spPr bwMode="auto">
          <a:xfrm>
            <a:off x="990600" y="274638"/>
            <a:ext cx="7848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/>
                <a:ea typeface="MS PGothic" pitchFamily="34" charset="-128"/>
                <a:cs typeface="ＭＳ Ｐゴシック" pitchFamily="1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MS PGothic" pitchFamily="34" charset="-128"/>
                <a:cs typeface="ＭＳ Ｐゴシック" pitchFamily="1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MS PGothic" pitchFamily="34" charset="-128"/>
                <a:cs typeface="ＭＳ Ｐゴシック" pitchFamily="1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MS PGothic" pitchFamily="34" charset="-128"/>
                <a:cs typeface="ＭＳ Ｐゴシック" pitchFamily="1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MS PGothic" pitchFamily="34" charset="-128"/>
                <a:cs typeface="ＭＳ Ｐゴシック" pitchFamily="1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9pPr>
          </a:lstStyle>
          <a:p>
            <a:r>
              <a:rPr lang="en-GB" dirty="0" smtClean="0">
                <a:solidFill>
                  <a:srgbClr val="B3071B"/>
                </a:solidFill>
              </a:rPr>
              <a:t>Impact on the ground</a:t>
            </a:r>
            <a:endParaRPr lang="en-GB" i="1" dirty="0">
              <a:solidFill>
                <a:srgbClr val="B3071B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68517" y="1080000"/>
            <a:ext cx="7358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-108" charset="2"/>
              <a:buNone/>
            </a:pPr>
            <a:r>
              <a:rPr lang="en-GB" dirty="0" smtClean="0"/>
              <a:t>Admissions of children under five for invasive pneumococcal disease from vaccine serotypes, </a:t>
            </a:r>
            <a:r>
              <a:rPr lang="en-GB" dirty="0" err="1" smtClean="0"/>
              <a:t>Kilifi</a:t>
            </a:r>
            <a:r>
              <a:rPr lang="en-GB" dirty="0" smtClean="0"/>
              <a:t> District Hospital, 2003–2013 </a:t>
            </a:r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990000" y="5911200"/>
            <a:ext cx="56978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800" dirty="0" smtClean="0"/>
              <a:t>Source:  Anthony Scott, KEMRI-</a:t>
            </a:r>
            <a:r>
              <a:rPr lang="en-GB" sz="800" dirty="0" err="1" smtClean="0"/>
              <a:t>Wellcome</a:t>
            </a:r>
            <a:r>
              <a:rPr lang="en-GB" sz="800" dirty="0" smtClean="0"/>
              <a:t> Trust </a:t>
            </a:r>
            <a:r>
              <a:rPr lang="en-GB" sz="800" dirty="0"/>
              <a:t>Research </a:t>
            </a:r>
            <a:r>
              <a:rPr lang="en-GB" sz="800" dirty="0" smtClean="0"/>
              <a:t>Programme, </a:t>
            </a:r>
            <a:r>
              <a:rPr lang="en-GB" sz="800" dirty="0" err="1" smtClean="0"/>
              <a:t>Kilifi</a:t>
            </a:r>
            <a:r>
              <a:rPr lang="en-GB" sz="800" dirty="0" smtClean="0"/>
              <a:t>, Kenya, January 2014</a:t>
            </a:r>
            <a:endParaRPr lang="en-GB" sz="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60126" y="2281095"/>
            <a:ext cx="8707267" cy="3387454"/>
            <a:chOff x="360126" y="2281095"/>
            <a:chExt cx="8707267" cy="33874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126" y="2281095"/>
              <a:ext cx="8707267" cy="30564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497571" y="5422328"/>
              <a:ext cx="10100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Year</a:t>
              </a:r>
              <a:endParaRPr lang="en-GB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199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97580"/>
            <a:ext cx="6864035" cy="399362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560733" cy="1196445"/>
          </a:xfrm>
        </p:spPr>
        <p:txBody>
          <a:bodyPr/>
          <a:lstStyle/>
          <a:p>
            <a:r>
              <a:rPr lang="en-GB" dirty="0" smtClean="0"/>
              <a:t>Impact on the ground</a:t>
            </a:r>
            <a:endParaRPr lang="en-GB" dirty="0"/>
          </a:p>
        </p:txBody>
      </p:sp>
      <p:sp>
        <p:nvSpPr>
          <p:cNvPr id="15" name="TextBox 6"/>
          <p:cNvSpPr txBox="1"/>
          <p:nvPr/>
        </p:nvSpPr>
        <p:spPr>
          <a:xfrm>
            <a:off x="1014960" y="1080000"/>
            <a:ext cx="638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333333"/>
                </a:solidFill>
              </a:rPr>
              <a:t>Reducing Hib meningitis in Bamako, Mali</a:t>
            </a:r>
            <a:endParaRPr lang="en-GB" sz="2000" dirty="0">
              <a:solidFill>
                <a:srgbClr val="333333"/>
              </a:solidFill>
            </a:endParaRPr>
          </a:p>
        </p:txBody>
      </p:sp>
      <p:pic>
        <p:nvPicPr>
          <p:cNvPr id="7" name="Image 6" descr="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0" y="1797580"/>
            <a:ext cx="6254435" cy="3993620"/>
          </a:xfrm>
          <a:prstGeom prst="rect">
            <a:avLst/>
          </a:prstGeom>
        </p:spPr>
      </p:pic>
      <p:grpSp>
        <p:nvGrpSpPr>
          <p:cNvPr id="13" name="Grouper 12"/>
          <p:cNvGrpSpPr/>
          <p:nvPr/>
        </p:nvGrpSpPr>
        <p:grpSpPr>
          <a:xfrm>
            <a:off x="6372200" y="856874"/>
            <a:ext cx="1752600" cy="1228417"/>
            <a:chOff x="6848160" y="323910"/>
            <a:chExt cx="1848166" cy="1295400"/>
          </a:xfrm>
        </p:grpSpPr>
        <p:pic>
          <p:nvPicPr>
            <p:cNvPr id="11" name="Picture 4" descr="Cvdlogo1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160" y="457200"/>
              <a:ext cx="54927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Mali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26" y="323910"/>
              <a:ext cx="12192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990000" y="5911200"/>
            <a:ext cx="56978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800" dirty="0" smtClean="0"/>
              <a:t>Source:  </a:t>
            </a:r>
            <a:r>
              <a:rPr lang="en-GB" sz="800" dirty="0" smtClean="0"/>
              <a:t>Courtesy:</a:t>
            </a:r>
            <a:r>
              <a:rPr lang="fr-FR" sz="800" dirty="0" smtClean="0"/>
              <a:t> Centre pour le Développement des Vaccins – Mali, 2013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06323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belt_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7844"/>
            <a:ext cx="7556505" cy="5480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91400" cy="1196445"/>
          </a:xfrm>
        </p:spPr>
        <p:txBody>
          <a:bodyPr/>
          <a:lstStyle/>
          <a:p>
            <a:r>
              <a:rPr lang="en-GB" dirty="0" smtClean="0"/>
              <a:t>Impact in the meningitis belt</a:t>
            </a:r>
            <a:endParaRPr lang="en-GB" dirty="0"/>
          </a:p>
        </p:txBody>
      </p:sp>
      <p:pic>
        <p:nvPicPr>
          <p:cNvPr id="19" name="Image 18" descr="belt_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8800"/>
            <a:ext cx="7556683" cy="5480971"/>
          </a:xfrm>
          <a:prstGeom prst="rect">
            <a:avLst/>
          </a:prstGeom>
        </p:spPr>
      </p:pic>
      <p:pic>
        <p:nvPicPr>
          <p:cNvPr id="32" name="Image 31" descr="belt_03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8800"/>
            <a:ext cx="7558572" cy="5479200"/>
          </a:xfrm>
          <a:prstGeom prst="rect">
            <a:avLst/>
          </a:prstGeom>
        </p:spPr>
      </p:pic>
      <p:grpSp>
        <p:nvGrpSpPr>
          <p:cNvPr id="3" name="Grouper 27"/>
          <p:cNvGrpSpPr/>
          <p:nvPr/>
        </p:nvGrpSpPr>
        <p:grpSpPr>
          <a:xfrm>
            <a:off x="5683250" y="3333752"/>
            <a:ext cx="3185583" cy="2508250"/>
            <a:chOff x="5196417" y="3661834"/>
            <a:chExt cx="3587750" cy="2069062"/>
          </a:xfrm>
        </p:grpSpPr>
        <p:sp>
          <p:nvSpPr>
            <p:cNvPr id="22" name="Rectangle 21"/>
            <p:cNvSpPr/>
            <p:nvPr/>
          </p:nvSpPr>
          <p:spPr>
            <a:xfrm>
              <a:off x="5196417" y="3661834"/>
              <a:ext cx="3587750" cy="2069062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</a:gradFill>
            <a:ln>
              <a:noFill/>
            </a:ln>
            <a:effectLst>
              <a:outerShdw blurRad="127000" dir="5400000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361516" y="3702313"/>
              <a:ext cx="1920802" cy="40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 smtClean="0"/>
                <a:t>Impact: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361517" y="4173741"/>
              <a:ext cx="3295650" cy="304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Number of men A cases:</a:t>
              </a:r>
            </a:p>
          </p:txBody>
        </p:sp>
        <p:grpSp>
          <p:nvGrpSpPr>
            <p:cNvPr id="4" name="Grouper 26"/>
            <p:cNvGrpSpPr/>
            <p:nvPr/>
          </p:nvGrpSpPr>
          <p:grpSpPr>
            <a:xfrm>
              <a:off x="5361517" y="4572007"/>
              <a:ext cx="3179233" cy="1040932"/>
              <a:chOff x="5361517" y="4709586"/>
              <a:chExt cx="3179233" cy="1040932"/>
            </a:xfrm>
          </p:grpSpPr>
          <p:sp>
            <p:nvSpPr>
              <p:cNvPr id="27" name="ZoneTexte 26"/>
              <p:cNvSpPr txBox="1"/>
              <p:nvPr/>
            </p:nvSpPr>
            <p:spPr>
              <a:xfrm>
                <a:off x="5361517" y="4976557"/>
                <a:ext cx="1896963" cy="761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Niger</a:t>
                </a:r>
              </a:p>
              <a:p>
                <a:r>
                  <a:rPr lang="fr-FR" dirty="0" smtClean="0"/>
                  <a:t>Burkina Faso</a:t>
                </a:r>
                <a:br>
                  <a:rPr lang="fr-FR" dirty="0" smtClean="0"/>
                </a:br>
                <a:r>
                  <a:rPr lang="fr-FR" dirty="0" smtClean="0"/>
                  <a:t>Mali</a:t>
                </a: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6889873" y="4709586"/>
                <a:ext cx="867710" cy="1040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b="1" dirty="0" smtClean="0"/>
                  <a:t>2008</a:t>
                </a:r>
              </a:p>
              <a:p>
                <a:pPr algn="r"/>
                <a:r>
                  <a:rPr lang="fr-FR" sz="400" dirty="0" smtClean="0"/>
                  <a:t/>
                </a:r>
                <a:br>
                  <a:rPr lang="fr-FR" sz="400" dirty="0" smtClean="0"/>
                </a:br>
                <a:r>
                  <a:rPr lang="fr-FR" dirty="0" smtClean="0"/>
                  <a:t>842</a:t>
                </a:r>
              </a:p>
              <a:p>
                <a:pPr algn="r"/>
                <a:r>
                  <a:rPr lang="fr-FR" dirty="0" smtClean="0"/>
                  <a:t>156</a:t>
                </a:r>
              </a:p>
              <a:p>
                <a:pPr algn="r"/>
                <a:r>
                  <a:rPr lang="fr-FR" dirty="0" smtClean="0"/>
                  <a:t>16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7608792" y="4709586"/>
                <a:ext cx="900209" cy="104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b="1" dirty="0" smtClean="0"/>
                  <a:t>2012</a:t>
                </a:r>
              </a:p>
              <a:p>
                <a:pPr algn="r"/>
                <a:r>
                  <a:rPr lang="fr-FR" sz="400" dirty="0" smtClean="0"/>
                  <a:t/>
                </a:r>
                <a:br>
                  <a:rPr lang="fr-FR" sz="400" dirty="0" smtClean="0"/>
                </a:br>
                <a:r>
                  <a:rPr lang="fr-FR" dirty="0" smtClean="0"/>
                  <a:t>0</a:t>
                </a:r>
              </a:p>
              <a:p>
                <a:pPr algn="r"/>
                <a:r>
                  <a:rPr lang="fr-FR" dirty="0" smtClean="0"/>
                  <a:t>0</a:t>
                </a:r>
              </a:p>
              <a:p>
                <a:pPr algn="r"/>
                <a:r>
                  <a:rPr lang="fr-FR" dirty="0" smtClean="0"/>
                  <a:t>0</a:t>
                </a:r>
              </a:p>
            </p:txBody>
          </p:sp>
          <p:cxnSp>
            <p:nvCxnSpPr>
              <p:cNvPr id="30" name="Connecteur droit 29"/>
              <p:cNvCxnSpPr/>
              <p:nvPr/>
            </p:nvCxnSpPr>
            <p:spPr>
              <a:xfrm>
                <a:off x="5429251" y="5006861"/>
                <a:ext cx="3111499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4" descr="gavi_logo_RGB_larg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233932" cy="5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150_m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084" y="1734715"/>
            <a:ext cx="3704237" cy="1397951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9999" y="5694403"/>
            <a:ext cx="17850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lang="en-GB" sz="800" dirty="0" smtClean="0"/>
              <a:t>Sources: People immunised: Preliminary WHO data as of January 2014. Impact: </a:t>
            </a:r>
            <a:r>
              <a:rPr lang="en-GB" sz="800" dirty="0"/>
              <a:t>Meningitis A Conjugate Vaccine Immunization Campaign. Joint WHO/UNICEF Progress Report: January to December 2012. </a:t>
            </a:r>
          </a:p>
        </p:txBody>
      </p:sp>
    </p:spTree>
    <p:extLst>
      <p:ext uri="{BB962C8B-B14F-4D97-AF65-F5344CB8AC3E}">
        <p14:creationId xmlns:p14="http://schemas.microsoft.com/office/powerpoint/2010/main" val="872588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Map_Africa_pneumo_2014_05_06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993600"/>
            <a:ext cx="5249264" cy="555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03400"/>
            <a:ext cx="1371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4" descr="gavi_logo_RGB_larg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233932" cy="5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pitchFamily="34" charset="-128"/>
              </a:rPr>
              <a:t>28 countries in Africa have introduced pneumococcal vaccine with GAVI support since 2009</a:t>
            </a:r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5" name="Image 14" descr="pneumococcal_key_e.png"/>
          <p:cNvPicPr>
            <a:picLocks noChangeAspect="1"/>
          </p:cNvPicPr>
          <p:nvPr/>
        </p:nvPicPr>
        <p:blipFill>
          <a:blip r:embed="rId6"/>
          <a:srcRect b="49019"/>
          <a:stretch>
            <a:fillRect/>
          </a:stretch>
        </p:blipFill>
        <p:spPr>
          <a:xfrm>
            <a:off x="1080000" y="5236456"/>
            <a:ext cx="4787835" cy="554744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136" y="6309956"/>
            <a:ext cx="2065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lang="en-GB" sz="800" dirty="0"/>
              <a:t>Source:</a:t>
            </a:r>
            <a:r>
              <a:rPr lang="en-GB" sz="800" dirty="0" smtClean="0"/>
              <a:t> GAVI Alliance data </a:t>
            </a:r>
            <a:br>
              <a:rPr lang="en-GB" sz="800" dirty="0" smtClean="0"/>
            </a:br>
            <a:r>
              <a:rPr lang="en-GB" sz="800" dirty="0" smtClean="0"/>
              <a:t>as of 30 April 2014</a:t>
            </a:r>
          </a:p>
        </p:txBody>
      </p:sp>
    </p:spTree>
    <p:extLst>
      <p:ext uri="{BB962C8B-B14F-4D97-AF65-F5344CB8AC3E}">
        <p14:creationId xmlns:p14="http://schemas.microsoft.com/office/powerpoint/2010/main" val="1243004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d1CbjI9EuSD3Gvznkf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d1CbjI9EuSD3Gvznkfe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d1CbjI9EuSD3Gvznkfe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d1CbjI9EuSD3Gvznkf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d1CbjI9EuSD3Gvznkfe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d1CbjI9EuSD3GvznkfeQ"/>
</p:tagLst>
</file>

<file path=ppt/theme/theme1.xml><?xml version="1.0" encoding="utf-8"?>
<a:theme xmlns:a="http://schemas.openxmlformats.org/drawingml/2006/main" name="Office Theme">
  <a:themeElements>
    <a:clrScheme name="Custom 12">
      <a:dk1>
        <a:srgbClr val="333333"/>
      </a:dk1>
      <a:lt1>
        <a:sysClr val="window" lastClr="FFFFFF"/>
      </a:lt1>
      <a:dk2>
        <a:srgbClr val="D81826"/>
      </a:dk2>
      <a:lt2>
        <a:srgbClr val="CCCCCC"/>
      </a:lt2>
      <a:accent1>
        <a:srgbClr val="650460"/>
      </a:accent1>
      <a:accent2>
        <a:srgbClr val="7DD1E1"/>
      </a:accent2>
      <a:accent3>
        <a:srgbClr val="677BAB"/>
      </a:accent3>
      <a:accent4>
        <a:srgbClr val="F7B3BA"/>
      </a:accent4>
      <a:accent5>
        <a:srgbClr val="DB4E56"/>
      </a:accent5>
      <a:accent6>
        <a:srgbClr val="FFD64F"/>
      </a:accent6>
      <a:hlink>
        <a:srgbClr val="666666"/>
      </a:hlink>
      <a:folHlink>
        <a:srgbClr val="61A6A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2B05666E268448DF17F2AC195074D" ma:contentTypeVersion="0" ma:contentTypeDescription="Create a new document." ma:contentTypeScope="" ma:versionID="8c9a01321999fc868d1dc3d25d9cf0e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8DEAB60-26EE-4019-BFC1-0AD044F83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FE56089-A36B-4B56-AFC1-1A51F5EAC2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C6A5ED-D11B-442C-B58E-BFB371441F80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18699</TotalTime>
  <Words>817</Words>
  <Application>Microsoft Office PowerPoint</Application>
  <PresentationFormat>On-screen Show (4:3)</PresentationFormat>
  <Paragraphs>255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Immunisation in Africa  Transforming health outcomes across the continent</vt:lpstr>
      <vt:lpstr>More than 140 GAVI-supported introductions and campaigns in Africa since 2001</vt:lpstr>
      <vt:lpstr>Over US$ 5 billion committed to GAVI-supported programmes in Africa</vt:lpstr>
      <vt:lpstr>DTP3 coverage in the WHO Africa region  increased from 5% to 72%, 1980–2012</vt:lpstr>
      <vt:lpstr>Impact on the ground</vt:lpstr>
      <vt:lpstr>PowerPoint Presentation</vt:lpstr>
      <vt:lpstr>Impact on the ground</vt:lpstr>
      <vt:lpstr>Impact in the meningitis belt</vt:lpstr>
      <vt:lpstr>28 countries in Africa have introduced pneumococcal vaccine with GAVI support since 2009</vt:lpstr>
      <vt:lpstr>15 countries in Africa have introduced rotavirus vaccine with GAVI support  since 2011</vt:lpstr>
      <vt:lpstr>20 African countries approved for HPV vaccine support – 8 have launched programmes  since 2013</vt:lpstr>
      <vt:lpstr>38 African countries have introduced pentavalent vaccine with GAVI support since 2001</vt:lpstr>
      <vt:lpstr>GAVI-supported measles and measles-rubella programmes in 11 countries in Africa since 2012</vt:lpstr>
      <vt:lpstr>22.6 million children unimmunised with DTP3 ‒ 9 million in GAVI-supported countries in Africa</vt:lpstr>
      <vt:lpstr>African countries increase  their co-financing of new vaccines</vt:lpstr>
      <vt:lpstr>PowerPoint Presentation</vt:lpstr>
    </vt:vector>
  </TitlesOfParts>
  <Company>GAVI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Eddy Hill</dc:creator>
  <cp:lastModifiedBy>Gavi Alliance</cp:lastModifiedBy>
  <cp:revision>3650</cp:revision>
  <cp:lastPrinted>2013-03-27T10:03:39Z</cp:lastPrinted>
  <dcterms:created xsi:type="dcterms:W3CDTF">2008-10-01T14:03:07Z</dcterms:created>
  <dcterms:modified xsi:type="dcterms:W3CDTF">2014-05-12T08:36:21Z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0x0101007202B05666E268448DF17F2AC195074D</vt:lpwstr>
  </property>
</Properties>
</file>